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94"/>
  </p:normalViewPr>
  <p:slideViewPr>
    <p:cSldViewPr snapToGrid="0">
      <p:cViewPr varScale="1">
        <p:scale>
          <a:sx n="93" d="100"/>
          <a:sy n="93" d="100"/>
        </p:scale>
        <p:origin x="20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89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495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095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758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6/28/25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361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6/28/25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835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6/28/25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13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6/28/25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232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6/28/25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02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6/28/25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7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516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9A9681A-2486-4655-A876-E26402CA2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Animated Condenser Microphone">
            <a:extLst>
              <a:ext uri="{FF2B5EF4-FFF2-40B4-BE49-F238E27FC236}">
                <a16:creationId xmlns:a16="http://schemas.microsoft.com/office/drawing/2014/main" id="{0A2D97DB-9AD6-71F4-97AE-BB7A9BD8B0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r="1" b="287"/>
          <a:stretch>
            <a:fillRect/>
          </a:stretch>
        </p:blipFill>
        <p:spPr>
          <a:xfrm>
            <a:off x="2" y="152"/>
            <a:ext cx="12191998" cy="685784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9BB6818-31C2-4340-98F8-64FF7F46A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31B256-095B-53D6-A04B-4BED5638B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600"/>
            <a:ext cx="5758629" cy="2696866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Voice Agent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35A56B-B057-0443-A970-E3ECE7569F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" y="4584879"/>
            <a:ext cx="8947265" cy="1287887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Machine Learning Engineer in the Generative AI Era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805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459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75B76-1CA0-0EFB-DDF1-CA98F08CB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Audio Data Processing Pipelines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EECA9-178E-1BD6-DAA5-37FFD414E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Typical audio pipeline stages:</a:t>
            </a:r>
          </a:p>
          <a:p>
            <a:pPr marL="608076" lvl="1" indent="-342900">
              <a:buFont typeface="+mj-lt"/>
              <a:buAutoNum type="arabicPeriod"/>
            </a:pPr>
            <a:r>
              <a:rPr lang="en-US" dirty="0"/>
              <a:t>Audio capture and noise reduction</a:t>
            </a:r>
          </a:p>
          <a:p>
            <a:pPr marL="608076" lvl="1" indent="-342900">
              <a:buFont typeface="+mj-lt"/>
              <a:buAutoNum type="arabicPeriod"/>
            </a:pPr>
            <a:r>
              <a:rPr lang="en-US" dirty="0"/>
              <a:t>Feature extraction (e.g., Mel-spectrogram)</a:t>
            </a:r>
          </a:p>
          <a:p>
            <a:pPr marL="608076" lvl="1" indent="-342900">
              <a:buFont typeface="+mj-lt"/>
              <a:buAutoNum type="arabicPeriod"/>
            </a:pPr>
            <a:r>
              <a:rPr lang="en-US" dirty="0"/>
              <a:t>Data augmentation (speed perturbation, noise injection)</a:t>
            </a:r>
          </a:p>
          <a:p>
            <a:pPr marL="608076" lvl="1" indent="-342900">
              <a:buFont typeface="+mj-lt"/>
              <a:buAutoNum type="arabicPeriod"/>
            </a:pPr>
            <a:r>
              <a:rPr lang="en-US" dirty="0"/>
              <a:t>Model input preparation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81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90D7-D789-3C6E-D083-E458150CE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&amp; 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18629-CE1D-D2A5-5306-B62299E19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Voice agents combine ASR, LLM, and TTS for natural spoken interaction</a:t>
            </a:r>
          </a:p>
          <a:p>
            <a:r>
              <a:rPr lang="en-US" dirty="0"/>
              <a:t>Modular chained approach is flexible but may add latency</a:t>
            </a:r>
          </a:p>
          <a:p>
            <a:r>
              <a:rPr lang="en-US" dirty="0"/>
              <a:t>End-to-end models are promising but resource intensive</a:t>
            </a:r>
          </a:p>
          <a:p>
            <a:r>
              <a:rPr lang="en-US" dirty="0"/>
              <a:t>Understanding ASR and TTS pipelines is crucial for building voice agents</a:t>
            </a:r>
          </a:p>
          <a:p>
            <a:r>
              <a:rPr lang="en-US" dirty="0"/>
              <a:t>Audio data processing pipelines like Emilia standardize workflows for training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71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4B615-1F93-93E4-83B1-3081F9E1F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6564" y="1249217"/>
            <a:ext cx="8298873" cy="22582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/>
              <a:t>Thank You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E10C1D6-7EDE-467F-89EA-E0244EB62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0240" y="4290504"/>
            <a:ext cx="73152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88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1659D-F151-D9D8-3331-7447280F2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96FC-08AA-2D71-1DAC-D4D07AA11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Voice Agent?</a:t>
            </a:r>
          </a:p>
          <a:p>
            <a:r>
              <a:rPr lang="en-US" dirty="0"/>
              <a:t>Introduction to GPT4o-Realtime</a:t>
            </a:r>
          </a:p>
          <a:p>
            <a:r>
              <a:rPr lang="en-US" dirty="0"/>
              <a:t>Chained Methods vs End-to-End Models</a:t>
            </a:r>
          </a:p>
          <a:p>
            <a:r>
              <a:rPr lang="en-US" dirty="0"/>
              <a:t>How ASR Works &amp; Popular Models (related to Project 3)</a:t>
            </a:r>
          </a:p>
          <a:p>
            <a:r>
              <a:rPr lang="en-US" dirty="0"/>
              <a:t>How TTS Works &amp; Popular Models</a:t>
            </a:r>
          </a:p>
          <a:p>
            <a:r>
              <a:rPr lang="en-US" dirty="0"/>
              <a:t>Common Audio Data Processing Pipelines (e.g., Emilia)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764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41C85-60B3-86ED-C73C-0A5CBD72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Voice Agent?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FEDCE-760B-FB4A-2227-A86F2AD2C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Definition: Conversational AI that interacts via spoken language</a:t>
            </a:r>
          </a:p>
          <a:p>
            <a:r>
              <a:rPr lang="en-US" dirty="0"/>
              <a:t>Uses speech input (microphone) and speech output (speaker)</a:t>
            </a:r>
          </a:p>
          <a:p>
            <a:r>
              <a:rPr lang="en-US" dirty="0"/>
              <a:t>Applications: Virtual assistants, customer support bots, smart home devices</a:t>
            </a:r>
          </a:p>
          <a:p>
            <a:r>
              <a:rPr lang="en-US" dirty="0"/>
              <a:t>Challenges: Real-time processing, noise robustness, naturalness</a:t>
            </a:r>
          </a:p>
        </p:txBody>
      </p:sp>
    </p:spTree>
    <p:extLst>
      <p:ext uri="{BB962C8B-B14F-4D97-AF65-F5344CB8AC3E}">
        <p14:creationId xmlns:p14="http://schemas.microsoft.com/office/powerpoint/2010/main" val="1653116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C2343-E341-5D6E-350E-AE3A9ABBC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GPT4o-Realtime for Voice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1CA57-6ED0-222A-8D00-A3920E3FB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GPT4o-Realtime: Large language model optimized for low-latency streaming</a:t>
            </a:r>
          </a:p>
          <a:p>
            <a:r>
              <a:rPr lang="en-US" dirty="0"/>
              <a:t>Enables interactive, natural conversations with voice input/output</a:t>
            </a:r>
          </a:p>
          <a:p>
            <a:r>
              <a:rPr lang="en-US" dirty="0"/>
              <a:t>Supports multi-modal (audio + text) integration</a:t>
            </a:r>
          </a:p>
          <a:p>
            <a:r>
              <a:rPr lang="en-US" dirty="0"/>
              <a:t>Advantage: Real-time understanding and generation with low delay</a:t>
            </a:r>
          </a:p>
        </p:txBody>
      </p:sp>
    </p:spTree>
    <p:extLst>
      <p:ext uri="{BB962C8B-B14F-4D97-AF65-F5344CB8AC3E}">
        <p14:creationId xmlns:p14="http://schemas.microsoft.com/office/powerpoint/2010/main" val="1749458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268EA-6E4D-E056-EF34-33170554A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Chained Method vs End-to-End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D6F8A-2DF6-F596-B04D-D9365C1D5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6107084" cy="356616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Chained Method:</a:t>
            </a:r>
            <a:endParaRPr lang="en-US" dirty="0"/>
          </a:p>
          <a:p>
            <a:pPr lvl="1"/>
            <a:r>
              <a:rPr lang="en-US" dirty="0"/>
              <a:t>Sequence of models: ASR → LLM → TTS</a:t>
            </a:r>
          </a:p>
          <a:p>
            <a:pPr lvl="2"/>
            <a:r>
              <a:rPr lang="en-US" dirty="0"/>
              <a:t>Pros: Modular, easy to debug and improve separately</a:t>
            </a:r>
          </a:p>
          <a:p>
            <a:pPr lvl="2"/>
            <a:r>
              <a:rPr lang="en-US" dirty="0"/>
              <a:t>Cons: Accumulated latency, error propagation between modules</a:t>
            </a:r>
          </a:p>
          <a:p>
            <a:r>
              <a:rPr lang="en-US" b="1" dirty="0"/>
              <a:t>End-to-End Models:</a:t>
            </a:r>
            <a:endParaRPr lang="en-US" dirty="0"/>
          </a:p>
          <a:p>
            <a:pPr lvl="1"/>
            <a:r>
              <a:rPr lang="en-US" dirty="0"/>
              <a:t>Single neural model directly mapping speech to speech or text to speech</a:t>
            </a:r>
          </a:p>
          <a:p>
            <a:pPr lvl="2"/>
            <a:r>
              <a:rPr lang="en-US" dirty="0"/>
              <a:t>Pros: Potentially lower latency, holistic optimization</a:t>
            </a:r>
          </a:p>
          <a:p>
            <a:pPr lvl="2"/>
            <a:r>
              <a:rPr lang="en-US" dirty="0"/>
              <a:t>Cons: Harder to train, requires massive data</a:t>
            </a:r>
          </a:p>
          <a:p>
            <a:endParaRPr lang="en-US" dirty="0"/>
          </a:p>
        </p:txBody>
      </p:sp>
      <p:pic>
        <p:nvPicPr>
          <p:cNvPr id="3074" name="Picture 2" descr="How to Build Domain Specific Automatic Speech Recognition Models on GPUs |  NVIDIA Technical Blog">
            <a:extLst>
              <a:ext uri="{FF2B5EF4-FFF2-40B4-BE49-F238E27FC236}">
                <a16:creationId xmlns:a16="http://schemas.microsoft.com/office/drawing/2014/main" id="{333712CE-46D5-6B19-CBD9-5D3B6F25F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672" y="2330272"/>
            <a:ext cx="5638800" cy="2477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5851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7DD8-6439-419B-FF52-4099CDA42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ASR Works (Automatic Speech Recognition)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A666F-5CD6-E9DE-1CD8-F2E00070C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Converts speech audio into text transcription</a:t>
            </a:r>
          </a:p>
          <a:p>
            <a:r>
              <a:rPr lang="en-US" dirty="0"/>
              <a:t>Pipeline components:</a:t>
            </a:r>
          </a:p>
          <a:p>
            <a:pPr lvl="1"/>
            <a:r>
              <a:rPr lang="en-US" dirty="0"/>
              <a:t>Feature extraction (MFCC, Mel-spectrogram)</a:t>
            </a:r>
          </a:p>
          <a:p>
            <a:pPr lvl="1"/>
            <a:r>
              <a:rPr lang="en-US" dirty="0"/>
              <a:t>Acoustic model (neural network, e.g., RNN, Transformer)</a:t>
            </a:r>
          </a:p>
          <a:p>
            <a:pPr lvl="1"/>
            <a:r>
              <a:rPr lang="en-US" dirty="0"/>
              <a:t>Language model (contextual understanding)</a:t>
            </a:r>
          </a:p>
          <a:p>
            <a:pPr lvl="1"/>
            <a:r>
              <a:rPr lang="en-US" dirty="0"/>
              <a:t>Decoder (beam search to find best transcription)</a:t>
            </a:r>
          </a:p>
          <a:p>
            <a:r>
              <a:rPr lang="en-US" dirty="0"/>
              <a:t>Popular ASR models/tools:</a:t>
            </a:r>
          </a:p>
          <a:p>
            <a:pPr lvl="1"/>
            <a:r>
              <a:rPr lang="en-US" dirty="0"/>
              <a:t>Whisper (OpenAI)</a:t>
            </a:r>
          </a:p>
          <a:p>
            <a:pPr lvl="1"/>
            <a:r>
              <a:rPr lang="en-US" dirty="0"/>
              <a:t>Wav2Vec 2.0 (Facebook)</a:t>
            </a:r>
          </a:p>
          <a:p>
            <a:pPr lvl="1"/>
            <a:r>
              <a:rPr lang="en-US" dirty="0"/>
              <a:t>Kaldi (traditional toolkit)</a:t>
            </a:r>
          </a:p>
          <a:p>
            <a:endParaRPr lang="en-US" dirty="0"/>
          </a:p>
        </p:txBody>
      </p:sp>
      <p:pic>
        <p:nvPicPr>
          <p:cNvPr id="1026" name="Picture 2" descr="How to Build Domain Specific Automatic Speech Recognition Models on GPUs |  NVIDIA Technical Blog">
            <a:extLst>
              <a:ext uri="{FF2B5EF4-FFF2-40B4-BE49-F238E27FC236}">
                <a16:creationId xmlns:a16="http://schemas.microsoft.com/office/drawing/2014/main" id="{2AB672B4-ABEB-A8AD-2704-59E2BCE20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6108" y="3508200"/>
            <a:ext cx="5915891" cy="2627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3214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25AFB-F662-14E4-B486-06177DF07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ASR Models and Their Use Cases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B11768B-C387-D6F9-0641-34154A0F69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2258774"/>
              </p:ext>
            </p:extLst>
          </p:nvPr>
        </p:nvGraphicFramePr>
        <p:xfrm>
          <a:off x="639763" y="2633663"/>
          <a:ext cx="10891836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0612">
                  <a:extLst>
                    <a:ext uri="{9D8B030D-6E8A-4147-A177-3AD203B41FA5}">
                      <a16:colId xmlns:a16="http://schemas.microsoft.com/office/drawing/2014/main" val="1809601920"/>
                    </a:ext>
                  </a:extLst>
                </a:gridCol>
                <a:gridCol w="3630612">
                  <a:extLst>
                    <a:ext uri="{9D8B030D-6E8A-4147-A177-3AD203B41FA5}">
                      <a16:colId xmlns:a16="http://schemas.microsoft.com/office/drawing/2014/main" val="890255264"/>
                    </a:ext>
                  </a:extLst>
                </a:gridCol>
                <a:gridCol w="3630612">
                  <a:extLst>
                    <a:ext uri="{9D8B030D-6E8A-4147-A177-3AD203B41FA5}">
                      <a16:colId xmlns:a16="http://schemas.microsoft.com/office/drawing/2014/main" val="35464545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Strengths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Use Cases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7103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Whisper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Open-source, multilingual, robust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Podcast transcription, general 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573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Wav2Vec 2.0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Self-supervised pretraining, accurate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Industry-scale ASR, customization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5181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Google Cloud Speech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Cloud-based, scalable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Real-time apps, global languages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60854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0160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62220-BDE8-E15B-ED6A-45EED98C3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TTS Works (Text-to-Speech)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56A5C-F491-E582-5B58-06E85D29E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Converts text into human-like speech audio</a:t>
            </a:r>
          </a:p>
          <a:p>
            <a:r>
              <a:rPr lang="en-US" dirty="0"/>
              <a:t>Pipeline components:</a:t>
            </a:r>
          </a:p>
          <a:p>
            <a:pPr lvl="1"/>
            <a:r>
              <a:rPr lang="en-US" dirty="0"/>
              <a:t>Text analysis and normalization</a:t>
            </a:r>
          </a:p>
          <a:p>
            <a:pPr lvl="1"/>
            <a:r>
              <a:rPr lang="en-US" dirty="0"/>
              <a:t>Acoustic model generates speech features (</a:t>
            </a:r>
            <a:r>
              <a:rPr lang="en-US" dirty="0" err="1"/>
              <a:t>mel</a:t>
            </a:r>
            <a:r>
              <a:rPr lang="en-US" dirty="0"/>
              <a:t> spectrogram)</a:t>
            </a:r>
          </a:p>
          <a:p>
            <a:pPr lvl="1"/>
            <a:r>
              <a:rPr lang="en-US" dirty="0"/>
              <a:t>Vocoder converts features to waveform audio</a:t>
            </a:r>
          </a:p>
          <a:p>
            <a:r>
              <a:rPr lang="en-US" dirty="0"/>
              <a:t>Popular TTS architectures:</a:t>
            </a:r>
          </a:p>
          <a:p>
            <a:pPr lvl="1"/>
            <a:r>
              <a:rPr lang="en-US" dirty="0" err="1"/>
              <a:t>Tacotron</a:t>
            </a:r>
            <a:r>
              <a:rPr lang="en-US" dirty="0"/>
              <a:t> 2 + </a:t>
            </a:r>
            <a:r>
              <a:rPr lang="en-US" dirty="0" err="1"/>
              <a:t>WaveGlow</a:t>
            </a:r>
            <a:r>
              <a:rPr lang="en-US" dirty="0"/>
              <a:t> / HiFi-GAN</a:t>
            </a:r>
          </a:p>
          <a:p>
            <a:pPr lvl="1"/>
            <a:r>
              <a:rPr lang="en-US" dirty="0" err="1"/>
              <a:t>FastSpeech</a:t>
            </a:r>
            <a:r>
              <a:rPr lang="en-US" dirty="0"/>
              <a:t> 2</a:t>
            </a:r>
          </a:p>
          <a:p>
            <a:pPr lvl="1"/>
            <a:r>
              <a:rPr lang="en-US" dirty="0"/>
              <a:t>VITS (End-to-End TTS)</a:t>
            </a:r>
          </a:p>
          <a:p>
            <a:endParaRPr lang="en-US" dirty="0"/>
          </a:p>
        </p:txBody>
      </p:sp>
      <p:pic>
        <p:nvPicPr>
          <p:cNvPr id="2050" name="Picture 2" descr="How to Deploy Real-Time Text-to-Speech Applications on GPUs Using TensorRT  | NVIDIA Technical Blog">
            <a:extLst>
              <a:ext uri="{FF2B5EF4-FFF2-40B4-BE49-F238E27FC236}">
                <a16:creationId xmlns:a16="http://schemas.microsoft.com/office/drawing/2014/main" id="{C6088252-3A62-7464-C773-6A92401CB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975" y="3512062"/>
            <a:ext cx="6421752" cy="2852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4012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FAB31-E14B-28C3-6043-CCDD82581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TTS Models and Their Use Cases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4A9F99D-2550-CBF5-D50D-152686227D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266595"/>
              </p:ext>
            </p:extLst>
          </p:nvPr>
        </p:nvGraphicFramePr>
        <p:xfrm>
          <a:off x="639763" y="2633663"/>
          <a:ext cx="10891836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0612">
                  <a:extLst>
                    <a:ext uri="{9D8B030D-6E8A-4147-A177-3AD203B41FA5}">
                      <a16:colId xmlns:a16="http://schemas.microsoft.com/office/drawing/2014/main" val="3862772842"/>
                    </a:ext>
                  </a:extLst>
                </a:gridCol>
                <a:gridCol w="3630612">
                  <a:extLst>
                    <a:ext uri="{9D8B030D-6E8A-4147-A177-3AD203B41FA5}">
                      <a16:colId xmlns:a16="http://schemas.microsoft.com/office/drawing/2014/main" val="3794527391"/>
                    </a:ext>
                  </a:extLst>
                </a:gridCol>
                <a:gridCol w="3630612">
                  <a:extLst>
                    <a:ext uri="{9D8B030D-6E8A-4147-A177-3AD203B41FA5}">
                      <a16:colId xmlns:a16="http://schemas.microsoft.com/office/drawing/2014/main" val="3679747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Strengths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Use Cases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8606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Tacotron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Natural prosody, widely used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Virtual assistants, audiobooks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28705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FastSpeech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Fast inference, controllable prosody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Real-time TTS applications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4564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VITS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End-to-end, high quality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Voice cloning, expressive TTS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97866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0638746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513</Words>
  <Application>Microsoft Macintosh PowerPoint</Application>
  <PresentationFormat>Widescreen</PresentationFormat>
  <Paragraphs>88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Grandview Display</vt:lpstr>
      <vt:lpstr>DashVTI</vt:lpstr>
      <vt:lpstr>Voice Agent</vt:lpstr>
      <vt:lpstr>Lecture Overview</vt:lpstr>
      <vt:lpstr>What is a Voice Agent?</vt:lpstr>
      <vt:lpstr>GPT4o-Realtime for Voice Agents</vt:lpstr>
      <vt:lpstr>Chained Method vs End-to-End Models</vt:lpstr>
      <vt:lpstr>How ASR Works (Automatic Speech Recognition)</vt:lpstr>
      <vt:lpstr>Popular ASR Models and Their Use Cases</vt:lpstr>
      <vt:lpstr>How TTS Works (Text-to-Speech)</vt:lpstr>
      <vt:lpstr>Popular TTS Models and Their Use Cases</vt:lpstr>
      <vt:lpstr>Common Audio Data Processing Pipelines</vt:lpstr>
      <vt:lpstr>Summary &amp; Key Takeaways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Quanliang Lai</dc:creator>
  <cp:lastModifiedBy>Quanliang Lai</cp:lastModifiedBy>
  <cp:revision>1</cp:revision>
  <dcterms:created xsi:type="dcterms:W3CDTF">2025-06-29T02:10:09Z</dcterms:created>
  <dcterms:modified xsi:type="dcterms:W3CDTF">2025-06-29T02:23:33Z</dcterms:modified>
</cp:coreProperties>
</file>

<file path=docProps/thumbnail.jpeg>
</file>